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68" r:id="rId3"/>
    <p:sldId id="269" r:id="rId4"/>
    <p:sldId id="271" r:id="rId5"/>
    <p:sldId id="258" r:id="rId6"/>
    <p:sldId id="272" r:id="rId7"/>
    <p:sldId id="257" r:id="rId8"/>
    <p:sldId id="259" r:id="rId9"/>
    <p:sldId id="260" r:id="rId10"/>
    <p:sldId id="274" r:id="rId11"/>
    <p:sldId id="264" r:id="rId12"/>
    <p:sldId id="263" r:id="rId13"/>
    <p:sldId id="265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98913F-139F-CE43-BF4A-2427C97BE11C}">
          <p14:sldIdLst>
            <p14:sldId id="256"/>
            <p14:sldId id="268"/>
            <p14:sldId id="269"/>
            <p14:sldId id="271"/>
            <p14:sldId id="258"/>
            <p14:sldId id="272"/>
            <p14:sldId id="257"/>
            <p14:sldId id="259"/>
            <p14:sldId id="260"/>
            <p14:sldId id="274"/>
            <p14:sldId id="264"/>
            <p14:sldId id="263"/>
            <p14:sldId id="265"/>
            <p14:sldId id="266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06FDF-1126-9B40-9B00-C26560F4754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FB007-79EF-4345-84B6-FC98068A4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www.healthygreenkitchen.com</a:t>
            </a:r>
            <a:r>
              <a:rPr lang="en-US" dirty="0" smtClean="0"/>
              <a:t>/how-to-</a:t>
            </a:r>
            <a:r>
              <a:rPr lang="en-US" dirty="0" err="1" smtClean="0"/>
              <a:t>compost.html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www.blackbearcomposting.com</a:t>
            </a:r>
            <a:r>
              <a:rPr lang="en-US" dirty="0" smtClean="0"/>
              <a:t>/compostable-</a:t>
            </a:r>
            <a:r>
              <a:rPr lang="en-US" dirty="0" err="1" smtClean="0"/>
              <a:t>materials.php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1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please participate...let’s set an example!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What would take 6 months to a year in natural conditions, can take as little as 2 weeks with enough volume and effort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Image sources: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http://</a:t>
            </a:r>
            <a:r>
              <a:rPr lang="en-US" dirty="0" err="1" smtClean="0"/>
              <a:t>www.somersetwaste.gov.uk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-content/uploads/2012/01/Home_comp_tips_banner_edited-1.jpg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https://</a:t>
            </a:r>
            <a:r>
              <a:rPr lang="en-US" dirty="0" err="1" smtClean="0"/>
              <a:t>www.biocycle.net</a:t>
            </a:r>
            <a:r>
              <a:rPr lang="en-US" dirty="0" smtClean="0"/>
              <a:t>/2012/07/17/composting-roundup-19/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</a:t>
            </a:r>
            <a:r>
              <a:rPr lang="en-US" sz="1200" dirty="0" err="1" smtClean="0"/>
              <a:t>www.statista.com</a:t>
            </a:r>
            <a:r>
              <a:rPr lang="en-US" sz="1200" dirty="0" smtClean="0"/>
              <a:t>/topics/2630/waste-management-in-the-united-states/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www.triplepundit.com</a:t>
            </a:r>
            <a:r>
              <a:rPr lang="en-US" sz="1200" dirty="0" smtClean="0"/>
              <a:t>/2014/10/food-waste-bigger-problem-think/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from http://</a:t>
            </a:r>
            <a:r>
              <a:rPr lang="en-US" dirty="0" err="1" smtClean="0"/>
              <a:t>greenactioncentre.ca</a:t>
            </a:r>
            <a:r>
              <a:rPr lang="en-US" dirty="0" smtClean="0"/>
              <a:t>/reduce-your-waste/why-should-</a:t>
            </a:r>
            <a:r>
              <a:rPr lang="en-US" dirty="0" err="1" smtClean="0"/>
              <a:t>i</a:t>
            </a:r>
            <a:r>
              <a:rPr lang="en-US" dirty="0" smtClean="0"/>
              <a:t>-compost/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greenactioncentre.ca</a:t>
            </a:r>
            <a:r>
              <a:rPr lang="en-US" dirty="0" smtClean="0"/>
              <a:t>/reduce-your-waste/why-should-</a:t>
            </a:r>
            <a:r>
              <a:rPr lang="en-US" dirty="0" err="1" smtClean="0"/>
              <a:t>i</a:t>
            </a:r>
            <a:r>
              <a:rPr lang="en-US" dirty="0" smtClean="0"/>
              <a:t>-compost/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In landfills, compost large amounts of Methane, </a:t>
            </a:r>
            <a:r>
              <a:rPr lang="en-US" baseline="0" dirty="0" smtClean="0"/>
              <a:t>a greenhouse gas that is 72 </a:t>
            </a:r>
            <a:r>
              <a:rPr lang="en-US" baseline="0" dirty="0" smtClean="0"/>
              <a:t>times more </a:t>
            </a:r>
            <a:r>
              <a:rPr lang="en-US" baseline="0" dirty="0" smtClean="0"/>
              <a:t>potent than CO2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Landfills account for 20% methane in US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Trash in landfills also leaks pollution into the water table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if you combine this information with that in the last slide, there’s a lot of excess gas and pollution being created that doesn’t need to </a:t>
            </a:r>
            <a:r>
              <a:rPr lang="en-US" baseline="0" dirty="0" smtClean="0"/>
              <a:t>be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Sources: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</a:t>
            </a:r>
            <a:r>
              <a:rPr lang="en-US" baseline="0" dirty="0" smtClean="0"/>
              <a:t>://</a:t>
            </a:r>
            <a:r>
              <a:rPr lang="en-US" baseline="0" dirty="0" err="1" smtClean="0"/>
              <a:t>gazasia.com</a:t>
            </a:r>
            <a:r>
              <a:rPr lang="en-US" baseline="0" dirty="0" smtClean="0"/>
              <a:t>/biogas-source/landfill-sites-2</a:t>
            </a:r>
            <a:r>
              <a:rPr lang="en-US" baseline="0" dirty="0" smtClean="0"/>
              <a:t>/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https://</a:t>
            </a:r>
            <a:r>
              <a:rPr lang="en-US" baseline="0" dirty="0" err="1" smtClean="0"/>
              <a:t>ilsr.org</a:t>
            </a:r>
            <a:r>
              <a:rPr lang="en-US" baseline="0" dirty="0" smtClean="0"/>
              <a:t>/state-of-composting/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When </a:t>
            </a:r>
            <a:r>
              <a:rPr lang="en-US" dirty="0" smtClean="0"/>
              <a:t>you grow</a:t>
            </a:r>
            <a:r>
              <a:rPr lang="en-US" baseline="0" dirty="0" smtClean="0"/>
              <a:t> food, it takes nutrients out of the soil. </a:t>
            </a:r>
            <a:r>
              <a:rPr lang="en-US" baseline="0" dirty="0" smtClean="0"/>
              <a:t>If the food waste gets put in the trash, those nutrients never make it back into the food chain.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composting, instead </a:t>
            </a:r>
            <a:r>
              <a:rPr lang="en-US" dirty="0" smtClean="0"/>
              <a:t>of exporting </a:t>
            </a:r>
            <a:r>
              <a:rPr lang="en-US" dirty="0" smtClean="0"/>
              <a:t>nutrients</a:t>
            </a:r>
            <a:r>
              <a:rPr lang="en-US" baseline="0" dirty="0" smtClean="0"/>
              <a:t> </a:t>
            </a:r>
            <a:r>
              <a:rPr lang="en-US" baseline="0" dirty="0" smtClean="0"/>
              <a:t>and then having to import them again using </a:t>
            </a:r>
            <a:r>
              <a:rPr lang="en-US" baseline="0" dirty="0" smtClean="0"/>
              <a:t>fertilizers, we </a:t>
            </a:r>
            <a:r>
              <a:rPr lang="en-US" baseline="0" dirty="0" smtClean="0"/>
              <a:t>recycle them.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Compost</a:t>
            </a:r>
            <a:r>
              <a:rPr lang="en-US" baseline="0" dirty="0" smtClean="0"/>
              <a:t> nutrients actually work better than chemical ones (less costly, better drainage, more constant food)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Source: http://</a:t>
            </a:r>
            <a:r>
              <a:rPr lang="en-US" baseline="0" dirty="0" err="1" smtClean="0"/>
              <a:t>greenactioncentre.ca</a:t>
            </a:r>
            <a:r>
              <a:rPr lang="en-US" baseline="0" dirty="0" smtClean="0"/>
              <a:t>/reduce-your-waste/why-should-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-compost/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FB007-79EF-4345-84B6-FC98068A4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3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9D0E-E5FE-D34B-A1F5-D8581A2E1471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9830-8B1F-6140-87C8-80C0B0E1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6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ke compost not wa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3528"/>
            <a:ext cx="9144000" cy="60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Composting with black bear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black bear b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92" r="-40892"/>
          <a:stretch>
            <a:fillRect/>
          </a:stretch>
        </p:blipFill>
        <p:spPr>
          <a:xfrm>
            <a:off x="1727120" y="1052656"/>
            <a:ext cx="5490928" cy="30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About </a:t>
            </a:r>
            <a:r>
              <a:rPr lang="en-US" dirty="0" smtClean="0">
                <a:solidFill>
                  <a:srgbClr val="008000"/>
                </a:solidFill>
              </a:rPr>
              <a:t>Black </a:t>
            </a:r>
            <a:r>
              <a:rPr lang="en-US" dirty="0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ear Composting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on a 47 acre farm in Augusta County</a:t>
            </a:r>
          </a:p>
          <a:p>
            <a:r>
              <a:rPr lang="en-US" dirty="0" smtClean="0"/>
              <a:t>Founded in 2010</a:t>
            </a:r>
          </a:p>
          <a:p>
            <a:r>
              <a:rPr lang="en-US" dirty="0"/>
              <a:t>Already comes to Harrisonburg for compost pickup</a:t>
            </a:r>
          </a:p>
          <a:p>
            <a:endParaRPr lang="en-US" dirty="0"/>
          </a:p>
        </p:txBody>
      </p:sp>
      <p:pic>
        <p:nvPicPr>
          <p:cNvPr id="4" name="Picture 3" descr="blackbear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29" y="3496555"/>
            <a:ext cx="4283598" cy="32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Working with Black Bear means...</a:t>
            </a: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More 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omposting  </a:t>
            </a:r>
            <a:r>
              <a:rPr lang="en-US" dirty="0" smtClean="0">
                <a:solidFill>
                  <a:srgbClr val="008000"/>
                </a:solidFill>
              </a:rPr>
              <a:t>+  </a:t>
            </a:r>
            <a:r>
              <a:rPr lang="en-US" dirty="0" smtClean="0">
                <a:solidFill>
                  <a:srgbClr val="008000"/>
                </a:solidFill>
              </a:rPr>
              <a:t>Convenience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8140" y="1763684"/>
            <a:ext cx="375255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 food – even oils and meats</a:t>
            </a:r>
          </a:p>
          <a:p>
            <a:pPr lvl="1"/>
            <a:r>
              <a:rPr lang="en-US" dirty="0" smtClean="0"/>
              <a:t>Leftovers from lunch!</a:t>
            </a:r>
          </a:p>
          <a:p>
            <a:r>
              <a:rPr lang="en-US" dirty="0" smtClean="0"/>
              <a:t>Soiled paper and cardboard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22904" y="1750573"/>
            <a:ext cx="32638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Twice monthly curbside pickup</a:t>
            </a:r>
          </a:p>
          <a:p>
            <a:r>
              <a:rPr lang="en-US" dirty="0" smtClean="0"/>
              <a:t>Dedicated composting bin that is exchanged for a clean one each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Compostable </a:t>
            </a:r>
            <a:r>
              <a:rPr lang="en-US" dirty="0" smtClean="0">
                <a:solidFill>
                  <a:srgbClr val="008000"/>
                </a:solidFill>
              </a:rPr>
              <a:t>Materials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food </a:t>
            </a:r>
            <a:r>
              <a:rPr lang="en-US" dirty="0" smtClean="0"/>
              <a:t>-- veggies</a:t>
            </a:r>
            <a:r>
              <a:rPr lang="en-US" dirty="0"/>
              <a:t>, fruit, meat, oils (in small amounts), bones,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/>
              <a:t>Paper Towels</a:t>
            </a:r>
          </a:p>
          <a:p>
            <a:r>
              <a:rPr lang="en-US" dirty="0"/>
              <a:t>Uncoated Paper*</a:t>
            </a:r>
          </a:p>
          <a:p>
            <a:r>
              <a:rPr lang="en-US" dirty="0"/>
              <a:t>Uncoated Cardboard*</a:t>
            </a:r>
          </a:p>
          <a:p>
            <a:r>
              <a:rPr lang="en-US" dirty="0" smtClean="0"/>
              <a:t>Newspapers*</a:t>
            </a:r>
            <a:endParaRPr lang="en-US" dirty="0"/>
          </a:p>
          <a:p>
            <a:r>
              <a:rPr lang="en-US" dirty="0"/>
              <a:t>Yard trimmings (grass, leaves, wood, mulch)</a:t>
            </a:r>
          </a:p>
          <a:p>
            <a:r>
              <a:rPr lang="en-US" dirty="0" smtClean="0"/>
              <a:t>Toilet </a:t>
            </a:r>
            <a:r>
              <a:rPr lang="en-US" dirty="0"/>
              <a:t>paper and </a:t>
            </a:r>
            <a:r>
              <a:rPr lang="en-US" dirty="0" smtClean="0"/>
              <a:t>cardboard </a:t>
            </a:r>
            <a:r>
              <a:rPr lang="en-US" dirty="0"/>
              <a:t>rolls </a:t>
            </a:r>
          </a:p>
          <a:p>
            <a:r>
              <a:rPr lang="en-US" dirty="0" smtClean="0"/>
              <a:t>Pet </a:t>
            </a:r>
            <a:r>
              <a:rPr lang="en-US" dirty="0"/>
              <a:t>waste (if placed in compostable bag)</a:t>
            </a:r>
          </a:p>
          <a:p>
            <a:r>
              <a:rPr lang="en-US" dirty="0" smtClean="0"/>
              <a:t>Compostable </a:t>
            </a:r>
            <a:r>
              <a:rPr lang="en-US" dirty="0"/>
              <a:t>plastics with the BPI label: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* Staples, tape, and other non-paper items should be removed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Macintosh HD:Users:rfobri1:Gravity Drive:Ros:composting:bpi_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22" y="4975865"/>
            <a:ext cx="1275080" cy="57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26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How </a:t>
            </a:r>
            <a:r>
              <a:rPr lang="en-US" smtClean="0">
                <a:solidFill>
                  <a:srgbClr val="008000"/>
                </a:solidFill>
              </a:rPr>
              <a:t>to </a:t>
            </a:r>
            <a:r>
              <a:rPr lang="en-US" smtClean="0">
                <a:solidFill>
                  <a:srgbClr val="008000"/>
                </a:solidFill>
              </a:rPr>
              <a:t>Compost </a:t>
            </a:r>
            <a:r>
              <a:rPr lang="en-US" dirty="0" smtClean="0">
                <a:solidFill>
                  <a:srgbClr val="008000"/>
                </a:solidFill>
              </a:rPr>
              <a:t>(SAMPLE SLIDE)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Composting</a:t>
            </a:r>
          </a:p>
          <a:p>
            <a:r>
              <a:rPr lang="en-US" dirty="0" smtClean="0"/>
              <a:t>There will be compost bins in the kitchen and bathroom (they are on the way)</a:t>
            </a:r>
          </a:p>
          <a:p>
            <a:r>
              <a:rPr lang="en-US" dirty="0" smtClean="0"/>
              <a:t>I’ll be working with Black Bear to get signs made so we know exactly what can be composted and what can’t</a:t>
            </a:r>
          </a:p>
          <a:p>
            <a:r>
              <a:rPr lang="en-US" dirty="0" smtClean="0"/>
              <a:t>Important </a:t>
            </a:r>
            <a:r>
              <a:rPr lang="en-US" dirty="0"/>
              <a:t>not to put trash in the compost bins – it makes the compost </a:t>
            </a:r>
            <a:r>
              <a:rPr lang="en-US" dirty="0" smtClean="0"/>
              <a:t>unusable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Emptying compost</a:t>
            </a:r>
          </a:p>
          <a:p>
            <a:r>
              <a:rPr lang="en-US" dirty="0" smtClean="0"/>
              <a:t>When full, bags get emptied into the big black bear bin in the storage shed</a:t>
            </a:r>
          </a:p>
          <a:p>
            <a:r>
              <a:rPr lang="en-US" dirty="0" smtClean="0"/>
              <a:t>Black Bear will pick up bin every other week and drop off a clean one</a:t>
            </a:r>
          </a:p>
          <a:p>
            <a:r>
              <a:rPr lang="en-US" dirty="0"/>
              <a:t>Be sure to use compostable bags in the kitchen and bathroom compost bins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67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1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What is composting?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PART 1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3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450.lar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3798" b="24493"/>
          <a:stretch/>
        </p:blipFill>
        <p:spPr>
          <a:xfrm>
            <a:off x="5248457" y="2381921"/>
            <a:ext cx="1317408" cy="813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284"/>
            <a:ext cx="8229600" cy="51316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Turning organic waste into soi</a:t>
            </a:r>
            <a:r>
              <a:rPr lang="en-US" sz="4000" dirty="0">
                <a:solidFill>
                  <a:srgbClr val="008000"/>
                </a:solidFill>
              </a:rPr>
              <a:t>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16577" y="3009224"/>
            <a:ext cx="31123" cy="2082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oilbn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82" y="5499109"/>
            <a:ext cx="1989987" cy="994994"/>
          </a:xfrm>
          <a:prstGeom prst="rect">
            <a:avLst/>
          </a:prstGeom>
        </p:spPr>
      </p:pic>
      <p:pic>
        <p:nvPicPr>
          <p:cNvPr id="8" name="Picture 7" descr="leaf-p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25" y="1571021"/>
            <a:ext cx="2187013" cy="1624638"/>
          </a:xfrm>
          <a:prstGeom prst="rect">
            <a:avLst/>
          </a:prstGeom>
        </p:spPr>
      </p:pic>
      <p:pic>
        <p:nvPicPr>
          <p:cNvPr id="3" name="Picture 2" descr="carro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9938" y="2020459"/>
            <a:ext cx="1820604" cy="921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7456" y="3635854"/>
            <a:ext cx="53089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35590" y="4392618"/>
            <a:ext cx="87838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76696" y="3775833"/>
            <a:ext cx="1796194" cy="240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76696" y="4288652"/>
            <a:ext cx="1796194" cy="230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77977" y="121831"/>
            <a:ext cx="8229600" cy="66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Composting is...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9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Taking a natural process and speeding it up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5" name="Content Placeholder 4" descr="Home_comp_tips_banner_edited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32" b="-12332"/>
          <a:stretch>
            <a:fillRect/>
          </a:stretch>
        </p:blipFill>
        <p:spPr>
          <a:xfrm>
            <a:off x="308900" y="2805329"/>
            <a:ext cx="4839427" cy="2661499"/>
          </a:xfrm>
        </p:spPr>
      </p:pic>
      <p:pic>
        <p:nvPicPr>
          <p:cNvPr id="6" name="Picture 5" descr="commercial compo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19" y="1932014"/>
            <a:ext cx="3112373" cy="431674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7977" y="121831"/>
            <a:ext cx="8229600" cy="66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Composting is...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Why compost?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9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404"/>
            <a:ext cx="8229600" cy="9370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 have a waste problem in the U.S.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869" y="2109749"/>
            <a:ext cx="697884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average </a:t>
            </a:r>
            <a:r>
              <a:rPr lang="en-US" sz="2800" dirty="0"/>
              <a:t>A</a:t>
            </a:r>
            <a:r>
              <a:rPr lang="en-US" sz="2800" dirty="0" smtClean="0"/>
              <a:t>merican sends nearly </a:t>
            </a:r>
            <a:r>
              <a:rPr lang="en-US" sz="2800" b="1" dirty="0" smtClean="0"/>
              <a:t>1 ton of waste </a:t>
            </a:r>
            <a:r>
              <a:rPr lang="en-US" sz="2800" dirty="0" smtClean="0"/>
              <a:t>to the landfill each year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About </a:t>
            </a:r>
            <a:r>
              <a:rPr lang="en-US" sz="2800" b="1" dirty="0" smtClean="0"/>
              <a:t>40% of all food</a:t>
            </a:r>
            <a:r>
              <a:rPr lang="en-US" sz="2800" dirty="0" smtClean="0"/>
              <a:t> produced in the US is </a:t>
            </a:r>
            <a:r>
              <a:rPr lang="en-US" sz="2800" b="1" dirty="0" smtClean="0"/>
              <a:t>never eaten </a:t>
            </a:r>
            <a:endParaRPr lang="en-US" sz="2800" b="1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This means that </a:t>
            </a:r>
            <a:r>
              <a:rPr lang="en-US" sz="2800" b="1" dirty="0" smtClean="0"/>
              <a:t>20% of our land, 4% of our energy, and 25% of our water</a:t>
            </a:r>
            <a:r>
              <a:rPr lang="en-US" sz="2800" dirty="0" smtClean="0"/>
              <a:t> is used to produce food that ends up being thrown out</a:t>
            </a: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7977" y="121831"/>
            <a:ext cx="8229600" cy="66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Compost?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6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2368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Compost?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>Composting Means Less waste in landfills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 descr="Composition-of-residential-was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80" y="1452745"/>
            <a:ext cx="4048458" cy="51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300"/>
            <a:ext cx="8229600" cy="17597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Compost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>
                <a:solidFill>
                  <a:srgbClr val="008000"/>
                </a:solidFill>
              </a:rPr>
              <a:t>Composting helps slow climate change and reduces pollution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Danger_of_landfill_sit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56" r="-38756"/>
          <a:stretch>
            <a:fillRect/>
          </a:stretch>
        </p:blipFill>
        <p:spPr>
          <a:xfrm>
            <a:off x="457200" y="1905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1989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Compost?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>Composting turns food waste back into food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7140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Compost makes for healthier plants:</a:t>
            </a:r>
          </a:p>
          <a:p>
            <a:r>
              <a:rPr lang="en-US" dirty="0" smtClean="0"/>
              <a:t>Drains better, retains water better</a:t>
            </a:r>
          </a:p>
          <a:p>
            <a:r>
              <a:rPr lang="en-US" dirty="0" smtClean="0"/>
              <a:t>Has the nutrients that plants need in a “slow-release”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And a healthier community:</a:t>
            </a:r>
          </a:p>
          <a:p>
            <a:r>
              <a:rPr lang="en-US" dirty="0" smtClean="0"/>
              <a:t>Keeps nutrients local, reducing the need for chemical fertilizers (which cost money and cause pollution)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mpost_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04" y="178327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814</Words>
  <Application>Microsoft Macintosh PowerPoint</Application>
  <PresentationFormat>On-screen Show (4:3)</PresentationFormat>
  <Paragraphs>99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composting?</vt:lpstr>
      <vt:lpstr>Turning organic waste into soil</vt:lpstr>
      <vt:lpstr>Taking a natural process and speeding it up</vt:lpstr>
      <vt:lpstr>Why compost?</vt:lpstr>
      <vt:lpstr>We have a waste problem in the U.S.</vt:lpstr>
      <vt:lpstr>Why Compost? Composting Means Less waste in landfills</vt:lpstr>
      <vt:lpstr>Why Compost? Composting helps slow climate change and reduces pollution</vt:lpstr>
      <vt:lpstr>Why Compost? Composting turns food waste back into food</vt:lpstr>
      <vt:lpstr>Composting with black bear</vt:lpstr>
      <vt:lpstr>About Black Bear Composting</vt:lpstr>
      <vt:lpstr>Working with Black Bear means... More Composting  +  Convenience</vt:lpstr>
      <vt:lpstr>Compostable Materials</vt:lpstr>
      <vt:lpstr>How to Compost (SAMPLE SLIDE)</vt:lpstr>
      <vt:lpstr>Questions?</vt:lpstr>
    </vt:vector>
  </TitlesOfParts>
  <Company>Treetop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Composting at Gravity!</dc:title>
  <dc:creator>Rosalind O'Brien</dc:creator>
  <cp:lastModifiedBy>Rosalind O'Brien</cp:lastModifiedBy>
  <cp:revision>35</cp:revision>
  <dcterms:created xsi:type="dcterms:W3CDTF">2016-09-07T16:36:31Z</dcterms:created>
  <dcterms:modified xsi:type="dcterms:W3CDTF">2018-05-15T20:57:22Z</dcterms:modified>
</cp:coreProperties>
</file>